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5" r:id="rId4"/>
    <p:sldId id="27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684D-BF50-46AE-87F1-B75E36219969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1D5B-274A-4B47-8259-12C32717C0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1D5B-274A-4B47-8259-12C32717C0A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AC56-9E84-4D63-8E87-E50D70CFBCC3}" type="datetimeFigureOut">
              <a:rPr lang="cs-CZ" smtClean="0"/>
              <a:pPr/>
              <a:t>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64294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1.1. Vyberte typ stroje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570220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3.Oj/náprava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5719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Výběr typu oje, nápravy a příslušenství</a:t>
            </a:r>
            <a:endParaRPr lang="cs-CZ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31620"/>
            <a:ext cx="4154805" cy="532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4. Kola/blatníky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100013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Možnost </a:t>
            </a:r>
            <a:r>
              <a:rPr lang="cs-CZ" sz="1400" dirty="0" smtClean="0"/>
              <a:t>výběru </a:t>
            </a:r>
            <a:r>
              <a:rPr lang="cs-CZ" sz="1400" dirty="0" smtClean="0"/>
              <a:t>přednastavených rozchodů a nebo vlastního rozchodu</a:t>
            </a:r>
          </a:p>
          <a:p>
            <a:r>
              <a:rPr lang="cs-CZ" sz="1400" dirty="0" smtClean="0"/>
              <a:t>Při výběru rozchodu je nutné aby jeho hodnota nebyla nižší nebo vyšší než je povoleno u kombinace vybraného kola a nápravy</a:t>
            </a:r>
          </a:p>
          <a:p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8770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285984" y="4857760"/>
            <a:ext cx="4357718" cy="857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5. Čerpadla</a:t>
            </a:r>
            <a:r>
              <a:rPr lang="cs-CZ" sz="2800" baseline="0" dirty="0" smtClean="0"/>
              <a:t>/plnění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3"/>
          </a:xfrm>
        </p:spPr>
        <p:txBody>
          <a:bodyPr/>
          <a:lstStyle/>
          <a:p>
            <a:r>
              <a:rPr lang="cs-CZ" sz="1400" dirty="0" smtClean="0"/>
              <a:t>Výběr položek z výbavy Čerpadla/plnění</a:t>
            </a:r>
          </a:p>
          <a:p>
            <a:r>
              <a:rPr lang="cs-CZ" sz="1400" dirty="0" smtClean="0"/>
              <a:t>Nezapomeňte vybrat koncovku  C; B; nebo Fixlock</a:t>
            </a:r>
          </a:p>
          <a:p>
            <a:r>
              <a:rPr lang="cs-CZ" sz="1400" dirty="0" smtClean="0"/>
              <a:t>Můžete zde změnit pohon postřikového čerpadla nebo jeho velikost</a:t>
            </a:r>
          </a:p>
          <a:p>
            <a:endParaRPr lang="cs-CZ" sz="1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6.1.Rozvod</a:t>
            </a:r>
            <a:r>
              <a:rPr lang="cs-CZ" sz="2800" baseline="0" dirty="0" smtClean="0"/>
              <a:t> kapaliny na ramenech-počet sekcí a rozdělení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9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cs-CZ" sz="1400" dirty="0" smtClean="0"/>
              <a:t>V políčku </a:t>
            </a:r>
            <a:r>
              <a:rPr lang="cs-CZ" sz="1400" b="1" dirty="0" smtClean="0">
                <a:solidFill>
                  <a:srgbClr val="00B050"/>
                </a:solidFill>
              </a:rPr>
              <a:t>sekce celkem </a:t>
            </a:r>
            <a:r>
              <a:rPr lang="cs-CZ" sz="1400" dirty="0" smtClean="0"/>
              <a:t>je údaj o nastaveném počtu sekcí k vybraným ramenům</a:t>
            </a:r>
          </a:p>
          <a:p>
            <a:r>
              <a:rPr lang="cs-CZ" sz="1400" dirty="0" smtClean="0"/>
              <a:t>Pokud chcete větší počet sekcí než je přednastavený tak údaj smažte a doplňte požadovaný počet  který nesmí být větší než </a:t>
            </a:r>
            <a:r>
              <a:rPr lang="cs-CZ" sz="1400" b="1" dirty="0" smtClean="0">
                <a:solidFill>
                  <a:srgbClr val="FF0000"/>
                </a:solidFill>
              </a:rPr>
              <a:t>max. počet sekcí </a:t>
            </a:r>
            <a:r>
              <a:rPr lang="cs-CZ" sz="1400" dirty="0" smtClean="0"/>
              <a:t>který je ve stejném řádku, dejte nastavit a uvidíte kolik sekcí je nutné přidat navíc</a:t>
            </a:r>
          </a:p>
          <a:p>
            <a:r>
              <a:rPr lang="cs-CZ" sz="1400" dirty="0" smtClean="0"/>
              <a:t>Do políčka </a:t>
            </a:r>
            <a:r>
              <a:rPr lang="cs-CZ" sz="1400" b="1" dirty="0" smtClean="0">
                <a:solidFill>
                  <a:srgbClr val="7030A0"/>
                </a:solidFill>
              </a:rPr>
              <a:t>rozdělení</a:t>
            </a:r>
            <a:r>
              <a:rPr lang="cs-CZ" sz="1400" dirty="0" smtClean="0">
                <a:solidFill>
                  <a:srgbClr val="7030A0"/>
                </a:solidFill>
              </a:rPr>
              <a:t> </a:t>
            </a:r>
            <a:r>
              <a:rPr lang="cs-CZ" sz="1400" dirty="0" smtClean="0"/>
              <a:t>doplňte informace o velikosti jednotlivých záběrových sekcí, nejmenší možný záběr jedné sekce je 0,5m, dejte nastavit a pokud součet sekcí a součet záběrů nebude odpovídat počtu nastavených sekcí a záběru ramen budete upozorněni na chybu </a:t>
            </a:r>
          </a:p>
          <a:p>
            <a:r>
              <a:rPr lang="cs-CZ" sz="1400" dirty="0" smtClean="0"/>
              <a:t>Jednotlivé sekce vždy oddělujte středníkem!</a:t>
            </a:r>
          </a:p>
          <a:p>
            <a:endParaRPr lang="cs-CZ" sz="1400" dirty="0" smtClean="0"/>
          </a:p>
          <a:p>
            <a:pPr>
              <a:buNone/>
            </a:pPr>
            <a:endParaRPr lang="cs-CZ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429132"/>
            <a:ext cx="6867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4929190" y="5572140"/>
            <a:ext cx="92869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214546" y="5500702"/>
            <a:ext cx="2000264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14546" y="5786454"/>
            <a:ext cx="2786082" cy="2857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6.2.Rozvod kapaliny</a:t>
            </a:r>
            <a:r>
              <a:rPr lang="cs-CZ" sz="2800" baseline="0" dirty="0" smtClean="0"/>
              <a:t> na ramenech-OC trysky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071569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1400" dirty="0" smtClean="0"/>
              <a:t>Po vybrání OC trysky nezapomeňte v košíku doplnit </a:t>
            </a:r>
            <a:r>
              <a:rPr lang="cs-CZ" sz="1400" b="1" dirty="0" smtClean="0">
                <a:solidFill>
                  <a:srgbClr val="FF0000"/>
                </a:solidFill>
              </a:rPr>
              <a:t>velikost, počet </a:t>
            </a:r>
            <a:r>
              <a:rPr lang="cs-CZ" sz="1400" dirty="0" smtClean="0"/>
              <a:t>a odkliknout tlačítko </a:t>
            </a:r>
            <a:r>
              <a:rPr lang="cs-CZ" sz="1400" b="1" dirty="0" smtClean="0">
                <a:solidFill>
                  <a:srgbClr val="00B050"/>
                </a:solidFill>
              </a:rPr>
              <a:t>přepočítat množství</a:t>
            </a:r>
          </a:p>
          <a:p>
            <a:r>
              <a:rPr lang="cs-CZ" sz="1400" dirty="0" smtClean="0"/>
              <a:t>Pokud máte jen jednu OC trysku napište vedle velikosti trysky i na jakou stranu ramen přijde namontovat</a:t>
            </a:r>
          </a:p>
          <a:p>
            <a:r>
              <a:rPr lang="cs-CZ" sz="1400" dirty="0" smtClean="0"/>
              <a:t>Před přidáním OC trysek </a:t>
            </a:r>
            <a:r>
              <a:rPr lang="cs-CZ" sz="1400" dirty="0" smtClean="0"/>
              <a:t>položka 0900 věnujte </a:t>
            </a:r>
            <a:r>
              <a:rPr lang="cs-CZ" sz="1400" dirty="0" smtClean="0"/>
              <a:t>pozornost informaci o OC tryskách u vybraného počítače</a:t>
            </a:r>
          </a:p>
          <a:p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endParaRPr lang="cs-CZ" sz="14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819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6"/>
            <a:ext cx="720090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4214810" y="3571876"/>
            <a:ext cx="285752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85786" y="6143644"/>
            <a:ext cx="1500198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6.3 Rozvod kapaliny</a:t>
            </a:r>
            <a:r>
              <a:rPr lang="cs-CZ" sz="2800" baseline="0" dirty="0" smtClean="0"/>
              <a:t> na ramenech držáky trysek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000131"/>
          </a:xfrm>
        </p:spPr>
        <p:txBody>
          <a:bodyPr>
            <a:normAutofit lnSpcReduction="10000"/>
          </a:bodyPr>
          <a:lstStyle/>
          <a:p>
            <a:r>
              <a:rPr lang="cs-CZ" sz="1400" dirty="0" smtClean="0"/>
              <a:t>Při výběru držáků trysek se automaticky zadává počet podle vybraného záběru ramen</a:t>
            </a:r>
          </a:p>
          <a:p>
            <a:r>
              <a:rPr lang="cs-CZ" sz="1400" dirty="0" smtClean="0"/>
              <a:t>Podle vybraných držáků trysek se automaticky mění i položka sekce navíc, stačí pouze odsouhlasit</a:t>
            </a:r>
          </a:p>
          <a:p>
            <a:r>
              <a:rPr lang="cs-CZ" sz="1400" dirty="0" smtClean="0"/>
              <a:t>Pokud je třeba wandlerbox  pro více okruhů budete na to upozorněni a stačí pouze vybrat z nabídky a odsouhlasit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3898201" cy="50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7. Trysky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357189"/>
          </a:xfrm>
        </p:spPr>
        <p:txBody>
          <a:bodyPr>
            <a:normAutofit/>
          </a:bodyPr>
          <a:lstStyle/>
          <a:p>
            <a:r>
              <a:rPr lang="cs-CZ" sz="1300" dirty="0" smtClean="0"/>
              <a:t>Po vybrání  trysky nezapomeňte v košíku doplnit </a:t>
            </a:r>
            <a:r>
              <a:rPr lang="cs-CZ" sz="1300" b="1" dirty="0" smtClean="0">
                <a:solidFill>
                  <a:srgbClr val="FF0000"/>
                </a:solidFill>
              </a:rPr>
              <a:t>velikost, počet </a:t>
            </a:r>
            <a:r>
              <a:rPr lang="cs-CZ" sz="1300" dirty="0" smtClean="0"/>
              <a:t>a odkliknout tlačítko </a:t>
            </a:r>
            <a:r>
              <a:rPr lang="cs-CZ" sz="1300" b="1" dirty="0" smtClean="0">
                <a:solidFill>
                  <a:srgbClr val="00B050"/>
                </a:solidFill>
              </a:rPr>
              <a:t>přepočítat množství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9"/>
            <a:ext cx="4972050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429132"/>
            <a:ext cx="5303520" cy="2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4071934" y="4429132"/>
            <a:ext cx="2214578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14480" y="6357958"/>
            <a:ext cx="857256" cy="2857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cs-CZ" sz="2800" dirty="0" smtClean="0"/>
              <a:t>8. Topline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147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Výběr položek z výbavy Topline</a:t>
            </a:r>
            <a:endParaRPr lang="cs-CZ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Osvětlení</a:t>
            </a:r>
            <a:r>
              <a:rPr lang="cs-CZ" baseline="0" dirty="0" smtClean="0"/>
              <a:t> ramen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714379"/>
          </a:xfrm>
        </p:spPr>
        <p:txBody>
          <a:bodyPr>
            <a:normAutofit/>
          </a:bodyPr>
          <a:lstStyle/>
          <a:p>
            <a:r>
              <a:rPr lang="cs-CZ" sz="1400" dirty="0" smtClean="0"/>
              <a:t>Výběr osvětlení ramen, ekomixeru a přípravy pro osvětlení</a:t>
            </a:r>
          </a:p>
          <a:p>
            <a:r>
              <a:rPr lang="cs-CZ" sz="1400" dirty="0" smtClean="0"/>
              <a:t>Pokud je vybraná položka 0227 Stop spray s isobusem je nutné doplnit  položku 0510!</a:t>
            </a:r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51688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10.1. Hydraulika-jak funguje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14314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Podle označených výbav se automaticky vypisují do tabulky hydrauliky jednotlivé hydraulické funkce,</a:t>
            </a:r>
          </a:p>
          <a:p>
            <a:r>
              <a:rPr lang="cs-CZ" sz="1400" dirty="0" smtClean="0"/>
              <a:t>Tabulka může mít až tři úrovně </a:t>
            </a:r>
            <a:r>
              <a:rPr lang="cs-CZ" sz="1400" b="1" dirty="0" smtClean="0">
                <a:solidFill>
                  <a:srgbClr val="00B0F0"/>
                </a:solidFill>
              </a:rPr>
              <a:t>Funkce ovládané z traktoru</a:t>
            </a:r>
            <a:r>
              <a:rPr lang="cs-CZ" sz="1400" dirty="0" smtClean="0">
                <a:solidFill>
                  <a:srgbClr val="00B0F0"/>
                </a:solidFill>
              </a:rPr>
              <a:t>, </a:t>
            </a:r>
            <a:r>
              <a:rPr lang="cs-CZ" sz="1400" b="1" dirty="0" smtClean="0">
                <a:solidFill>
                  <a:srgbClr val="00B050"/>
                </a:solidFill>
              </a:rPr>
              <a:t>Funkce ovládané samostatným hydraulickým okruhem</a:t>
            </a:r>
            <a:r>
              <a:rPr lang="cs-CZ" sz="1400" dirty="0" smtClean="0">
                <a:solidFill>
                  <a:srgbClr val="00B050"/>
                </a:solidFill>
              </a:rPr>
              <a:t>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FF0000"/>
                </a:solidFill>
              </a:rPr>
              <a:t>Funkce ovládané přes rozvaděč</a:t>
            </a:r>
          </a:p>
          <a:p>
            <a:r>
              <a:rPr lang="cs-CZ" sz="1400" dirty="0" smtClean="0"/>
              <a:t>Jednotlivé funkce mají přednastaveno odkud půjdou ovládat, pokud se v tabulce objeví pouze v jedné úrovni není už možné vybírat, ale pokud se v tabulce objeví ve více úrovních je možnost výběru</a:t>
            </a:r>
          </a:p>
          <a:p>
            <a:r>
              <a:rPr lang="cs-CZ" sz="1400" dirty="0" smtClean="0"/>
              <a:t>Prvním krokem je vybrat odkud budou jednotlivé hydraulické funkce ovládané</a:t>
            </a:r>
            <a:endParaRPr lang="cs-CZ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6962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1.2. V</a:t>
            </a:r>
            <a:r>
              <a:rPr lang="cs-CZ" sz="2800" baseline="0" dirty="0" smtClean="0"/>
              <a:t> košíku je základní výbava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793831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10.2. Hydraulika</a:t>
            </a:r>
            <a:r>
              <a:rPr lang="cs-CZ" sz="2800" baseline="0" dirty="0" smtClean="0"/>
              <a:t>-výběr funkcí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643073"/>
          </a:xfrm>
        </p:spPr>
        <p:txBody>
          <a:bodyPr/>
          <a:lstStyle/>
          <a:p>
            <a:r>
              <a:rPr lang="cs-CZ" sz="1400" dirty="0" smtClean="0"/>
              <a:t>Prvním krokem je vybrat odkud budou jednotlivé hydraulické funkce ovládané</a:t>
            </a:r>
          </a:p>
          <a:p>
            <a:r>
              <a:rPr lang="cs-CZ" sz="1400" dirty="0" smtClean="0"/>
              <a:t>Funkce které jsou v tabulce jen jednou např. Skládání ⅟</a:t>
            </a:r>
            <a:r>
              <a:rPr lang="cs-CZ" sz="800" dirty="0" smtClean="0"/>
              <a:t>2 </a:t>
            </a:r>
            <a:r>
              <a:rPr lang="cs-CZ" sz="1400" dirty="0" smtClean="0"/>
              <a:t> nebo Řiditelná náprava rovnou označte protože není možnost výběru</a:t>
            </a:r>
          </a:p>
          <a:p>
            <a:r>
              <a:rPr lang="cs-CZ" sz="1400" dirty="0" smtClean="0"/>
              <a:t>Mezi funkcemi které jsou v tabulce dvakrát musíte zvolit jednu z možností odkud se bude ovládat, když chybně zvolíte obě možnosti políčka zčervenají </a:t>
            </a:r>
          </a:p>
          <a:p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69532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10.3. Hydraulika</a:t>
            </a:r>
            <a:r>
              <a:rPr lang="cs-CZ" sz="2800" baseline="0" dirty="0" smtClean="0"/>
              <a:t>-výběr rozvaděče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143007"/>
          </a:xfrm>
        </p:spPr>
        <p:txBody>
          <a:bodyPr>
            <a:normAutofit fontScale="92500" lnSpcReduction="10000"/>
          </a:bodyPr>
          <a:lstStyle/>
          <a:p>
            <a:r>
              <a:rPr lang="cs-CZ" sz="1400" dirty="0" smtClean="0"/>
              <a:t>Až když je ukončen výběr v tabulce funkcí hydrauliky je možné vybrat mezi rozvaděči </a:t>
            </a:r>
          </a:p>
          <a:p>
            <a:r>
              <a:rPr lang="cs-CZ" sz="1400" dirty="0" smtClean="0"/>
              <a:t>Podle výběru první možný rozvaděč HDS11 je třísekční, to znamená že může být vybrán rozvaděč od tří do sedmi sekcí</a:t>
            </a:r>
          </a:p>
          <a:p>
            <a:r>
              <a:rPr lang="cs-CZ" sz="1400" dirty="0" smtClean="0"/>
              <a:t>Podle výběru první možný rozvaděč s Load Senzingem je čtyřsekční, to znamená že může být vybrán rozvaděč od čtyř do osmi sekcí</a:t>
            </a:r>
            <a:endParaRPr lang="cs-CZ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5494020" cy="42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10.4.</a:t>
            </a:r>
            <a:r>
              <a:rPr lang="cs-CZ" sz="2800" baseline="0" dirty="0" smtClean="0"/>
              <a:t> Hydraulika-výběr rozvaděče řiditelná náprava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00013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Pokud je na stroji řiditelná náprava + rozvaděč HDS11 musí být ještě vybrán jeden z proporcionálních rozvaděčů 1919 nebo 1920 nebo 1921</a:t>
            </a:r>
          </a:p>
          <a:p>
            <a:r>
              <a:rPr lang="cs-CZ" sz="1400" dirty="0" smtClean="0"/>
              <a:t>Pokud je na stroji řiditelná náprava + rozvaděč s Load Senzingem musí být vybrán ventil zátěžový 1918</a:t>
            </a:r>
            <a:endParaRPr lang="cs-CZ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2633663"/>
            <a:ext cx="68294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11. Další přání</a:t>
            </a:r>
            <a:r>
              <a:rPr lang="cs-CZ" sz="2800" baseline="0" dirty="0" smtClean="0"/>
              <a:t> a ujednání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857256"/>
          </a:xfrm>
        </p:spPr>
        <p:txBody>
          <a:bodyPr>
            <a:normAutofit/>
          </a:bodyPr>
          <a:lstStyle/>
          <a:p>
            <a:r>
              <a:rPr lang="cs-CZ" sz="1400" dirty="0" smtClean="0"/>
              <a:t>Nejdřív přidat do košíku</a:t>
            </a:r>
          </a:p>
          <a:p>
            <a:r>
              <a:rPr lang="cs-CZ" sz="1400" dirty="0" smtClean="0"/>
              <a:t>Potom napsat požadavek</a:t>
            </a:r>
          </a:p>
          <a:p>
            <a:r>
              <a:rPr lang="cs-CZ" sz="1400" dirty="0" smtClean="0"/>
              <a:t>Cenu doplníme až prověříme jestli je požadavek možný a spočítáme cenu</a:t>
            </a:r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058025" cy="51077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786050" y="5857892"/>
            <a:ext cx="321471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12. Doprava,</a:t>
            </a:r>
            <a:r>
              <a:rPr lang="cs-CZ" sz="2800" baseline="0" dirty="0" smtClean="0"/>
              <a:t> montáž, zaškolení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U strojů ALKA, NAPA, MAMUT, MAMUT XL, TIGER stačí pouze požadovanou zemi doplnit do košíku</a:t>
            </a:r>
          </a:p>
          <a:p>
            <a:r>
              <a:rPr lang="cs-CZ" sz="1400" dirty="0" smtClean="0"/>
              <a:t>U strojů GIGANT a DINO je doprava uvedena za 1km + transportní poplatek</a:t>
            </a:r>
            <a:endParaRPr lang="cs-CZ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1.3 Výběr položek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cs-CZ" sz="1400" dirty="0" smtClean="0"/>
              <a:t>Možnost zvolit nějakou položku je závislá na sloupci Akce a má čtyři možnosti</a:t>
            </a:r>
          </a:p>
          <a:p>
            <a:r>
              <a:rPr lang="cs-CZ" sz="1400" dirty="0" smtClean="0"/>
              <a:t>Ve sloupci Akce je červený křížek, celý řádek je žlutě podbarvený a to znamená že položka už je v košíku</a:t>
            </a:r>
          </a:p>
          <a:p>
            <a:r>
              <a:rPr lang="cs-CZ" sz="1400" dirty="0" smtClean="0"/>
              <a:t>Ve sloupci Akce je oranžová ikona, to znamená že položka nepůjde vybrat do košíku protože tomu brání některá dříve vybraná položka</a:t>
            </a:r>
          </a:p>
          <a:p>
            <a:r>
              <a:rPr lang="cs-CZ" sz="1400" dirty="0" smtClean="0"/>
              <a:t>Ve sloupci Akce je zelená ikona nákupního koše, to znamená že položka může být vybrána do košíku</a:t>
            </a:r>
          </a:p>
          <a:p>
            <a:r>
              <a:rPr lang="cs-CZ" sz="1400" dirty="0" smtClean="0"/>
              <a:t>Ve sloupci Akce je modrá ikona, text je šedý, to znamená že položka půjde vybrat do košíku, ale je tam podmínka přidání některé dané položky</a:t>
            </a:r>
          </a:p>
          <a:p>
            <a:endParaRPr lang="cs-CZ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86124"/>
            <a:ext cx="6829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71810"/>
            <a:ext cx="6819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1.4. Upozornění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2357454"/>
          </a:xfrm>
        </p:spPr>
        <p:txBody>
          <a:bodyPr>
            <a:normAutofit/>
          </a:bodyPr>
          <a:lstStyle/>
          <a:p>
            <a:r>
              <a:rPr lang="cs-CZ" sz="1400" dirty="0" smtClean="0"/>
              <a:t>Konfigurátor od začátku a v průběhu přidávání jednotlivých výbav upozorňuje na nutnost doplnit některé další položky pomocí různých upozornění. </a:t>
            </a:r>
          </a:p>
          <a:p>
            <a:r>
              <a:rPr lang="cs-CZ" sz="1400" dirty="0" smtClean="0"/>
              <a:t>Oranžové se </a:t>
            </a:r>
            <a:r>
              <a:rPr lang="cs-CZ" sz="1400" dirty="0" smtClean="0"/>
              <a:t>slabým oranžovým </a:t>
            </a:r>
            <a:r>
              <a:rPr lang="cs-CZ" sz="1400" dirty="0" smtClean="0"/>
              <a:t>rámečkem upozorňují že je nutné něco přidat, odstranit nebo doplnit nějaký údaj např. vybrat ramena a dodatečný záběr</a:t>
            </a:r>
          </a:p>
          <a:p>
            <a:r>
              <a:rPr lang="cs-CZ" sz="1400" dirty="0" smtClean="0"/>
              <a:t>Zelené upozorňují že byla v košíku nějaká položka změněna za jinou, nová položka má stejnou funkci,   např. místo nádrže 3300l je vybrána nádrž 3900l</a:t>
            </a:r>
          </a:p>
          <a:p>
            <a:r>
              <a:rPr lang="cs-CZ" sz="1400" dirty="0" smtClean="0"/>
              <a:t>Bílé</a:t>
            </a:r>
            <a:r>
              <a:rPr lang="cs-CZ" sz="1400" dirty="0" smtClean="0"/>
              <a:t> </a:t>
            </a:r>
            <a:r>
              <a:rPr lang="cs-CZ" sz="1400" dirty="0" smtClean="0"/>
              <a:t>se </a:t>
            </a:r>
            <a:r>
              <a:rPr lang="cs-CZ" sz="1400" dirty="0" smtClean="0"/>
              <a:t>silným oranžovým </a:t>
            </a:r>
            <a:r>
              <a:rPr lang="cs-CZ" sz="1400" dirty="0" smtClean="0"/>
              <a:t>rámečkem upozorňují že je nutné přidat ještě něco přidat k poslední vybrané položce </a:t>
            </a:r>
            <a:r>
              <a:rPr lang="cs-CZ" sz="1400" dirty="0" smtClean="0"/>
              <a:t> např</a:t>
            </a:r>
            <a:r>
              <a:rPr lang="cs-CZ" sz="1400" dirty="0" smtClean="0"/>
              <a:t>. když přidám nádrž s větším objemem musím přidat ještě silnější čerpadlo</a:t>
            </a:r>
          </a:p>
          <a:p>
            <a:r>
              <a:rPr lang="cs-CZ" sz="1400" dirty="0" smtClean="0"/>
              <a:t>Položky lze přidat a odstranit ihned a nebo počkat až na ně v menu přijde řada a potom vyřešit</a:t>
            </a:r>
          </a:p>
          <a:p>
            <a:endParaRPr lang="cs-CZ" sz="1400" dirty="0" smtClean="0"/>
          </a:p>
          <a:p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7551420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1.5. Menu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cs-CZ" sz="1400" dirty="0" smtClean="0"/>
              <a:t>V menu jsou jednotlivé výbavy stroje seřazené do kapitol.</a:t>
            </a:r>
          </a:p>
          <a:p>
            <a:r>
              <a:rPr lang="cs-CZ" sz="1400" dirty="0" smtClean="0"/>
              <a:t>Při tvorbě nabídky je nejlepší postupovat od jedničky do dvanáctky</a:t>
            </a:r>
          </a:p>
          <a:p>
            <a:r>
              <a:rPr lang="cs-CZ" sz="1400" dirty="0" smtClean="0"/>
              <a:t>Jednotlivé kapitoly se otevřou kliknutím</a:t>
            </a:r>
          </a:p>
          <a:p>
            <a:r>
              <a:rPr lang="cs-CZ" sz="1400" dirty="0" smtClean="0"/>
              <a:t>Pokud je ve sloupci no tato značka tak je u položky doplněná informace ( např. popis položky nebo nějaké doporučení které je nutné respektovat)</a:t>
            </a:r>
          </a:p>
          <a:p>
            <a:endParaRPr lang="cs-CZ" sz="1400" dirty="0" smtClean="0"/>
          </a:p>
          <a:p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76352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14348" y="2571744"/>
            <a:ext cx="2000264" cy="32861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928662" y="2214554"/>
            <a:ext cx="750099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10800000" flipV="1">
            <a:off x="3000364" y="2214554"/>
            <a:ext cx="3429024" cy="17145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357158" y="1285860"/>
            <a:ext cx="47863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16200000" flipH="1">
            <a:off x="-71470" y="1714488"/>
            <a:ext cx="121444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1.6. Nádrž/ramena – výběr nádrže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85752"/>
          </a:xfrm>
        </p:spPr>
        <p:txBody>
          <a:bodyPr>
            <a:normAutofit lnSpcReduction="10000"/>
          </a:bodyPr>
          <a:lstStyle/>
          <a:p>
            <a:r>
              <a:rPr lang="cs-CZ" sz="1400" dirty="0" smtClean="0"/>
              <a:t>Výběr objemu a typu hlavní nádrže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4787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1714480" y="1714488"/>
            <a:ext cx="5572164" cy="1214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1.7. Nádrž/ramena – výběr hlavního záběru ramen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428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 smtClean="0"/>
              <a:t>Výběr hlavního záběru ramen</a:t>
            </a:r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4787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1785918" y="2643182"/>
            <a:ext cx="5643602" cy="3429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1.8. Nádrž/ramena – výběr dodatečného záběru ramen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785818"/>
          </a:xfrm>
        </p:spPr>
        <p:txBody>
          <a:bodyPr>
            <a:no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Nejprve rozbalit šipkou seznam</a:t>
            </a:r>
          </a:p>
          <a:p>
            <a:r>
              <a:rPr lang="cs-CZ" sz="1400" b="1" dirty="0" smtClean="0">
                <a:solidFill>
                  <a:srgbClr val="00B0F0"/>
                </a:solidFill>
              </a:rPr>
              <a:t>Potom povinně vybrat jednu z variant</a:t>
            </a:r>
          </a:p>
          <a:p>
            <a:r>
              <a:rPr lang="cs-CZ" sz="1400" b="1" dirty="0" smtClean="0">
                <a:solidFill>
                  <a:srgbClr val="00B050"/>
                </a:solidFill>
              </a:rPr>
              <a:t>Nakonec odkliknout nastavit</a:t>
            </a:r>
          </a:p>
          <a:p>
            <a:r>
              <a:rPr lang="cs-CZ" sz="1400" b="1" dirty="0" smtClean="0">
                <a:solidFill>
                  <a:srgbClr val="002060"/>
                </a:solidFill>
              </a:rPr>
              <a:t>Pokud vyberete variantu kde je překlápění ,skládání dozadu, nebo hydraulické naklápění budete upozorněni na nutnost přidat některou z položek 0307; 0308; 0309; 0310</a:t>
            </a:r>
            <a:endParaRPr lang="cs-CZ" sz="14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44830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6357950" y="6072206"/>
            <a:ext cx="21431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00298" y="6072206"/>
            <a:ext cx="3643338" cy="35719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72264" y="6072206"/>
            <a:ext cx="500066" cy="35719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2. </a:t>
            </a:r>
            <a:r>
              <a:rPr lang="cs-CZ" sz="3100" dirty="0" smtClean="0"/>
              <a:t>Počítač/elektronika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5719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Výběr počítače, navigace, monitorů a příslušenství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1433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1022</Words>
  <Application>Microsoft Office PowerPoint</Application>
  <PresentationFormat>Předvádění na obrazovce (4:3)</PresentationFormat>
  <Paragraphs>84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1.1. Vyberte typ stroje</vt:lpstr>
      <vt:lpstr>1.2. V košíku je základní výbava</vt:lpstr>
      <vt:lpstr>1.3 Výběr položek</vt:lpstr>
      <vt:lpstr>1.4. Upozornění</vt:lpstr>
      <vt:lpstr>1.5. Menu</vt:lpstr>
      <vt:lpstr>1.6. Nádrž/ramena – výběr nádrže</vt:lpstr>
      <vt:lpstr>1.7. Nádrž/ramena – výběr hlavního záběru ramen</vt:lpstr>
      <vt:lpstr>1.8. Nádrž/ramena – výběr dodatečného záběru ramen</vt:lpstr>
      <vt:lpstr>2. Počítač/elektronika</vt:lpstr>
      <vt:lpstr>3.Oj/náprava</vt:lpstr>
      <vt:lpstr>4. Kola/blatníky</vt:lpstr>
      <vt:lpstr>5. Čerpadla/plnění</vt:lpstr>
      <vt:lpstr>6.1.Rozvod kapaliny na ramenech-počet sekcí a rozdělení</vt:lpstr>
      <vt:lpstr>6.2.Rozvod kapaliny na ramenech-OC trysky</vt:lpstr>
      <vt:lpstr>6.3 Rozvod kapaliny na ramenech držáky trysek</vt:lpstr>
      <vt:lpstr>7. Trysky</vt:lpstr>
      <vt:lpstr>8. Topline</vt:lpstr>
      <vt:lpstr>9. Osvětlení ramen</vt:lpstr>
      <vt:lpstr>10.1. Hydraulika-jak funguje</vt:lpstr>
      <vt:lpstr>10.2. Hydraulika-výběr funkcí</vt:lpstr>
      <vt:lpstr>10.3. Hydraulika-výběr rozvaděče</vt:lpstr>
      <vt:lpstr>10.4. Hydraulika-výběr rozvaděče řiditelná náprava</vt:lpstr>
      <vt:lpstr>11. Další přání a ujednání</vt:lpstr>
      <vt:lpstr>12. Doprava, montáž, zaškolení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1.Vyberte typ stroje</dc:title>
  <dc:creator>Hanzal</dc:creator>
  <cp:lastModifiedBy>Hanzal</cp:lastModifiedBy>
  <cp:revision>193</cp:revision>
  <dcterms:created xsi:type="dcterms:W3CDTF">2016-08-26T12:07:19Z</dcterms:created>
  <dcterms:modified xsi:type="dcterms:W3CDTF">2016-09-05T12:39:37Z</dcterms:modified>
</cp:coreProperties>
</file>